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12192000"/>
  <p:notesSz cx="6858000" cy="9144000"/>
  <p:embeddedFontLst>
    <p:embeddedFont>
      <p:font typeface="Tahoma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744">
          <p15:clr>
            <a:srgbClr val="A4A3A4"/>
          </p15:clr>
        </p15:guide>
        <p15:guide id="2" orient="horz" pos="1228">
          <p15:clr>
            <a:srgbClr val="A4A3A4"/>
          </p15:clr>
        </p15:guide>
        <p15:guide id="3" pos="7296">
          <p15:clr>
            <a:srgbClr val="A4A3A4"/>
          </p15:clr>
        </p15:guide>
        <p15:guide id="4" pos="3840">
          <p15:clr>
            <a:srgbClr val="A4A3A4"/>
          </p15:clr>
        </p15:guide>
        <p15:guide id="5" pos="384">
          <p15:clr>
            <a:srgbClr val="A4A3A4"/>
          </p15:clr>
        </p15:guide>
        <p15:guide id="6" pos="6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B9045E-E384-417F-86F2-B7F6C75DE0EA}">
  <a:tblStyle styleId="{05B9045E-E384-417F-86F2-B7F6C75DE0E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744" orient="horz"/>
        <p:guide pos="1228" orient="horz"/>
        <p:guide pos="7296"/>
        <p:guide pos="3840"/>
        <p:guide pos="384"/>
        <p:guide pos="6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Tahoma-regular.fntdata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Tahom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e76f30d4f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e76f30d4f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12e76f30d4f_0_2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85779fb72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E.g Don’t name a variable that will store names “variable1”, etc.</a:t>
            </a:r>
            <a:endParaRPr/>
          </a:p>
        </p:txBody>
      </p:sp>
      <p:sp>
        <p:nvSpPr>
          <p:cNvPr id="170" name="Google Shape;170;g885779fb72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91488038c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variable “a” is assigned a value of (integer) 3</a:t>
            </a:r>
            <a:endParaRPr/>
          </a:p>
        </p:txBody>
      </p:sp>
      <p:sp>
        <p:nvSpPr>
          <p:cNvPr id="178" name="Google Shape;178;g891488038c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3f68ad84c1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3f68ad84c1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3f68ad84c1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You can use variables within statements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Can also do -, /, *</a:t>
            </a:r>
            <a:endParaRPr/>
          </a:p>
        </p:txBody>
      </p:sp>
      <p:sp>
        <p:nvSpPr>
          <p:cNvPr id="207" name="Google Shape;207;g23f68ad84c1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f68ad84c1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You can use variables within statements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Can also do -, /, *</a:t>
            </a:r>
            <a:endParaRPr/>
          </a:p>
        </p:txBody>
      </p:sp>
      <p:sp>
        <p:nvSpPr>
          <p:cNvPr id="218" name="Google Shape;218;g23f68ad84c1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3f68ad84c1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3f68ad84c1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3f68ad84c1_0_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1c7c9515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1c7c9515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e1c7c95156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85779fb72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g885779fb72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91488038c_0_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891488038c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85779fb72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Note: Floor division is when you take a float and round it down to the nearest integer. 3/2 = 1.5 but 3//2 =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	Modulus is calculating the remainder of a division. 5/2 = 2.5 but 5%2 = 1</a:t>
            </a:r>
            <a:endParaRPr/>
          </a:p>
        </p:txBody>
      </p:sp>
      <p:sp>
        <p:nvSpPr>
          <p:cNvPr id="116" name="Google Shape;116;g885779fb72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1488038c_0_1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 is also complex (e.g. 3 + 5j)</a:t>
            </a:r>
            <a:endParaRPr/>
          </a:p>
        </p:txBody>
      </p:sp>
      <p:sp>
        <p:nvSpPr>
          <p:cNvPr id="133" name="Google Shape;133;g891488038c_0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1ec2d9c54_1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1" name="Google Shape;141;g81ec2d9c54_1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Mention when it’s </a:t>
            </a:r>
            <a:r>
              <a:rPr lang="en-US"/>
              <a:t>important</a:t>
            </a:r>
            <a:r>
              <a:rPr lang="en-US"/>
              <a:t> to use single vs double quotes (apostrophe example)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Mention functions aren’t evaluated within strings</a:t>
            </a:r>
            <a:endParaRPr/>
          </a:p>
        </p:txBody>
      </p:sp>
      <p:sp>
        <p:nvSpPr>
          <p:cNvPr id="142" name="Google Shape;142;g81ec2d9c54_1_3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afe4bec10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Example: type(5) = integer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Conversion will be covered when going through variables.</a:t>
            </a:r>
            <a:endParaRPr/>
          </a:p>
        </p:txBody>
      </p:sp>
      <p:sp>
        <p:nvSpPr>
          <p:cNvPr id="150" name="Google Shape;150;g8afe4bec10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3f68ad84c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3f68ad84c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3f68ad84c1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 showMasterSp="0">
  <p:cSld name="Cover Slide">
    <p:bg>
      <p:bgPr>
        <a:solidFill>
          <a:schemeClr val="accen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_DOE_Logo_White_060208.eps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9694" y="5464190"/>
            <a:ext cx="1503806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l_wordmark.eps"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9930" y="5418470"/>
            <a:ext cx="149805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8" name="Google Shape;1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3500" y="2927350"/>
            <a:ext cx="444500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2380"/>
              <a:buFont typeface="Arial"/>
              <a:buNone/>
              <a:defRPr b="0" i="0" sz="2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Merriweather Sans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500"/>
              <a:buFont typeface="Merriweather Sans"/>
              <a:buNone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2389717" y="5367338"/>
            <a:ext cx="73152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020"/>
              <a:buFont typeface="Arial"/>
              <a:buNone/>
              <a:defRPr b="0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750"/>
              <a:buFont typeface="Merriweather Sans"/>
              <a:buNone/>
              <a:defRPr b="0" i="0" sz="1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3366"/>
              </a:buClr>
              <a:buSzPts val="675"/>
              <a:buFont typeface="Merriweather Sans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336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XBD200302-00063-02.jpg" id="21" name="Google Shape;21;p3"/>
          <p:cNvPicPr preferRelativeResize="0"/>
          <p:nvPr/>
        </p:nvPicPr>
        <p:blipFill rotWithShape="1">
          <a:blip r:embed="rId2">
            <a:alphaModFix/>
          </a:blip>
          <a:srcRect b="1718" l="3206" r="66402" t="26350"/>
          <a:stretch/>
        </p:blipFill>
        <p:spPr>
          <a:xfrm>
            <a:off x="0" y="1066800"/>
            <a:ext cx="12192000" cy="57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1066800"/>
            <a:ext cx="12192000" cy="5791200"/>
          </a:xfrm>
          <a:prstGeom prst="rect">
            <a:avLst/>
          </a:prstGeom>
          <a:solidFill>
            <a:srgbClr val="376092">
              <a:alpha val="8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828799" y="3886200"/>
            <a:ext cx="944396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Merriweather Sans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Merriweather Sans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XBD200302-00063-02.jpg" id="24" name="Google Shape;24;p3"/>
          <p:cNvPicPr preferRelativeResize="0"/>
          <p:nvPr/>
        </p:nvPicPr>
        <p:blipFill rotWithShape="1">
          <a:blip r:embed="rId2">
            <a:alphaModFix/>
          </a:blip>
          <a:srcRect b="1718" l="3206" r="66402" t="26350"/>
          <a:stretch/>
        </p:blipFill>
        <p:spPr>
          <a:xfrm>
            <a:off x="0" y="1066800"/>
            <a:ext cx="12192000" cy="57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0" y="1066800"/>
            <a:ext cx="12192000" cy="5791200"/>
          </a:xfrm>
          <a:prstGeom prst="rect">
            <a:avLst/>
          </a:prstGeom>
          <a:solidFill>
            <a:schemeClr val="dk1">
              <a:alpha val="8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435947" y="1520190"/>
            <a:ext cx="101058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DOE_Logo_White.png" id="28" name="Google Shape;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9554" y="375285"/>
            <a:ext cx="1509678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29" name="Google Shape;2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864" y="172720"/>
            <a:ext cx="3240911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700"/>
              <a:buFont typeface="Arial"/>
              <a:buNone/>
              <a:defRPr b="1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350"/>
              <a:buFont typeface="Merriweather Sans"/>
              <a:buNone/>
              <a:defRPr b="1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609600" y="2174875"/>
            <a:ext cx="5386917" cy="3768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Char char="–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395A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395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700"/>
              <a:buFont typeface="Arial"/>
              <a:buNone/>
              <a:defRPr b="1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350"/>
              <a:buFont typeface="Merriweather Sans"/>
              <a:buNone/>
              <a:defRPr b="1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4" type="body"/>
          </p:nvPr>
        </p:nvSpPr>
        <p:spPr>
          <a:xfrm>
            <a:off x="6193368" y="2174875"/>
            <a:ext cx="5389033" cy="3768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Char char="–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609601" y="260350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609601" y="1573213"/>
            <a:ext cx="10972799" cy="4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609600" y="4406901"/>
            <a:ext cx="109728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 cap="none">
                <a:solidFill>
                  <a:srgbClr val="00395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609600" y="2906713"/>
            <a:ext cx="109728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530"/>
              <a:buFont typeface="Arial"/>
              <a:buNone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None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3366"/>
              </a:buClr>
              <a:buSzPts val="1050"/>
              <a:buFont typeface="Merriweather Sans"/>
              <a:buNone/>
              <a:defRPr b="0" i="0" sz="1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3366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09601" y="260350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609600" y="1598614"/>
            <a:ext cx="5384800" cy="4344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66"/>
              </a:buClr>
              <a:buSzPts val="1350"/>
              <a:buFont typeface="Merriweather Sans"/>
              <a:buChar char="–"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6197600" y="1598614"/>
            <a:ext cx="5384800" cy="4344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66"/>
              </a:buClr>
              <a:buSzPts val="1350"/>
              <a:buFont typeface="Merriweather Sans"/>
              <a:buChar char="–"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609601" y="260350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395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766733" y="273051"/>
            <a:ext cx="6815667" cy="567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2" type="body"/>
          </p:nvPr>
        </p:nvSpPr>
        <p:spPr>
          <a:xfrm>
            <a:off x="609601" y="1435101"/>
            <a:ext cx="4011084" cy="4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020"/>
              <a:buFont typeface="Arial"/>
              <a:buNone/>
              <a:defRPr b="0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750"/>
              <a:buFont typeface="Merriweather Sans"/>
              <a:buNone/>
              <a:defRPr b="0" i="0" sz="1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3366"/>
              </a:buClr>
              <a:buSzPts val="675"/>
              <a:buFont typeface="Merriweather Sans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336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1" y="260350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" name="Google Shape;11;p1"/>
          <p:cNvCxnSpPr/>
          <p:nvPr/>
        </p:nvCxnSpPr>
        <p:spPr>
          <a:xfrm>
            <a:off x="0" y="6148001"/>
            <a:ext cx="12192000" cy="1587"/>
          </a:xfrm>
          <a:prstGeom prst="straightConnector1">
            <a:avLst/>
          </a:prstGeom>
          <a:noFill/>
          <a:ln cap="flat" cmpd="sng" w="9525">
            <a:solidFill>
              <a:srgbClr val="00395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 up of a sign&#10;&#10;Description automatically generated"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191475" y="6281544"/>
            <a:ext cx="356616" cy="457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jupyter-notebook.readthedocs.io/en/stable/index.html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1.png"/><Relationship Id="rId7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jpg"/><Relationship Id="rId10" Type="http://schemas.openxmlformats.org/officeDocument/2006/relationships/image" Target="../media/image22.png"/><Relationship Id="rId9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20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609601" y="28575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Jupyter Notebooks basics</a:t>
            </a:r>
            <a:endParaRPr sz="59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Data types</a:t>
            </a:r>
            <a:endParaRPr sz="59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Variables</a:t>
            </a:r>
            <a:endParaRPr sz="59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424025" y="134975"/>
            <a:ext cx="908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Variables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3" name="Google Shape;173;p21"/>
          <p:cNvSpPr txBox="1"/>
          <p:nvPr>
            <p:ph idx="2" type="body"/>
          </p:nvPr>
        </p:nvSpPr>
        <p:spPr>
          <a:xfrm>
            <a:off x="551550" y="1136800"/>
            <a:ext cx="5131200" cy="50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homa"/>
              <a:buChar char="●"/>
            </a:pPr>
            <a:r>
              <a:rPr lang="en-US" sz="2500">
                <a:latin typeface="Tahoma"/>
                <a:ea typeface="Tahoma"/>
                <a:cs typeface="Tahoma"/>
                <a:sym typeface="Tahoma"/>
              </a:rPr>
              <a:t>“Virtual boxes” that store values for reuse later</a:t>
            </a:r>
            <a:endParaRPr sz="2500">
              <a:latin typeface="Tahoma"/>
              <a:ea typeface="Tahoma"/>
              <a:cs typeface="Tahoma"/>
              <a:sym typeface="Tahom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Tahoma"/>
              <a:buChar char="●"/>
            </a:pPr>
            <a:r>
              <a:rPr lang="en-US" sz="2500">
                <a:latin typeface="Tahoma"/>
                <a:ea typeface="Tahoma"/>
                <a:cs typeface="Tahoma"/>
                <a:sym typeface="Tahoma"/>
              </a:rPr>
              <a:t>Certain rules:</a:t>
            </a:r>
            <a:endParaRPr sz="2500">
              <a:latin typeface="Tahoma"/>
              <a:ea typeface="Tahoma"/>
              <a:cs typeface="Tahoma"/>
              <a:sym typeface="Tahom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Tahoma"/>
              <a:buChar char="○"/>
            </a:pPr>
            <a:r>
              <a:rPr lang="en-US" sz="2500">
                <a:latin typeface="Tahoma"/>
                <a:ea typeface="Tahoma"/>
                <a:cs typeface="Tahoma"/>
                <a:sym typeface="Tahoma"/>
              </a:rPr>
              <a:t>Must begin with letters</a:t>
            </a:r>
            <a:endParaRPr sz="2500">
              <a:latin typeface="Tahoma"/>
              <a:ea typeface="Tahoma"/>
              <a:cs typeface="Tahoma"/>
              <a:sym typeface="Tahom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Tahoma"/>
              <a:buChar char="○"/>
            </a:pPr>
            <a:r>
              <a:rPr lang="en-US" sz="2500">
                <a:latin typeface="Tahoma"/>
                <a:ea typeface="Tahoma"/>
                <a:cs typeface="Tahoma"/>
                <a:sym typeface="Tahoma"/>
              </a:rPr>
              <a:t>Alphanumeric characters and underscores</a:t>
            </a:r>
            <a:endParaRPr sz="2500">
              <a:latin typeface="Tahoma"/>
              <a:ea typeface="Tahoma"/>
              <a:cs typeface="Tahoma"/>
              <a:sym typeface="Tahom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Tahoma"/>
              <a:buChar char="○"/>
            </a:pPr>
            <a:r>
              <a:rPr lang="en-US" sz="2500">
                <a:latin typeface="Tahoma"/>
                <a:ea typeface="Tahoma"/>
                <a:cs typeface="Tahoma"/>
                <a:sym typeface="Tahoma"/>
              </a:rPr>
              <a:t>Case sensitive</a:t>
            </a:r>
            <a:endParaRPr sz="2500">
              <a:latin typeface="Tahoma"/>
              <a:ea typeface="Tahoma"/>
              <a:cs typeface="Tahoma"/>
              <a:sym typeface="Tahom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Tahoma"/>
              <a:buChar char="●"/>
            </a:pPr>
            <a:r>
              <a:rPr lang="en-US" sz="2500">
                <a:latin typeface="Tahoma"/>
                <a:ea typeface="Tahoma"/>
                <a:cs typeface="Tahoma"/>
                <a:sym typeface="Tahoma"/>
              </a:rPr>
              <a:t>Use relevant variable names for documentation purposes — very important!!!</a:t>
            </a:r>
            <a:endParaRPr sz="2500">
              <a:latin typeface="Tahoma"/>
              <a:ea typeface="Tahoma"/>
              <a:cs typeface="Tahoma"/>
              <a:sym typeface="Tahom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500"/>
              <a:buFont typeface="Tahoma"/>
              <a:buChar char="●"/>
            </a:pPr>
            <a:r>
              <a:rPr lang="en-US" sz="2500">
                <a:latin typeface="Tahoma"/>
                <a:ea typeface="Tahoma"/>
                <a:cs typeface="Tahoma"/>
                <a:sym typeface="Tahoma"/>
              </a:rPr>
              <a:t>Ex. my_age = 16</a:t>
            </a:r>
            <a:endParaRPr sz="2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4" name="Google Shape;174;p21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325" y="583950"/>
            <a:ext cx="5829075" cy="3148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type="title"/>
          </p:nvPr>
        </p:nvSpPr>
        <p:spPr>
          <a:xfrm>
            <a:off x="80526" y="93949"/>
            <a:ext cx="78660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>
                <a:latin typeface="Tahoma"/>
                <a:ea typeface="Tahoma"/>
                <a:cs typeface="Tahoma"/>
                <a:sym typeface="Tahoma"/>
              </a:rPr>
              <a:t>Assignment Statement</a:t>
            </a:r>
            <a:endParaRPr sz="3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1" name="Google Shape;181;p22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182" name="Google Shape;182;p22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22"/>
          <p:cNvGrpSpPr/>
          <p:nvPr/>
        </p:nvGrpSpPr>
        <p:grpSpPr>
          <a:xfrm>
            <a:off x="8362001" y="1781724"/>
            <a:ext cx="2997869" cy="4532905"/>
            <a:chOff x="8296964" y="977325"/>
            <a:chExt cx="3463342" cy="4966479"/>
          </a:xfrm>
        </p:grpSpPr>
        <p:grpSp>
          <p:nvGrpSpPr>
            <p:cNvPr id="184" name="Google Shape;184;p22"/>
            <p:cNvGrpSpPr/>
            <p:nvPr/>
          </p:nvGrpSpPr>
          <p:grpSpPr>
            <a:xfrm>
              <a:off x="8296964" y="3209404"/>
              <a:ext cx="3463342" cy="2734400"/>
              <a:chOff x="9776641" y="3875925"/>
              <a:chExt cx="2261405" cy="2165175"/>
            </a:xfrm>
          </p:grpSpPr>
          <p:pic>
            <p:nvPicPr>
              <p:cNvPr id="185" name="Google Shape;185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776641" y="3875925"/>
                <a:ext cx="2261405" cy="216517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6060000" dist="28575">
                  <a:srgbClr val="000000">
                    <a:alpha val="48235"/>
                  </a:srgbClr>
                </a:outerShdw>
              </a:effectLst>
            </p:spPr>
          </p:pic>
          <p:sp>
            <p:nvSpPr>
              <p:cNvPr id="186" name="Google Shape;186;p22"/>
              <p:cNvSpPr/>
              <p:nvPr/>
            </p:nvSpPr>
            <p:spPr>
              <a:xfrm>
                <a:off x="10130418" y="4838686"/>
                <a:ext cx="1350900" cy="589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0"/>
                  <a:buFont typeface="Arial"/>
                  <a:buNone/>
                </a:pPr>
                <a:r>
                  <a:rPr b="1" i="0" lang="en-US" sz="3000" u="none" cap="none" strike="noStrike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Variable</a:t>
                </a:r>
                <a:endParaRPr b="1" i="0" sz="30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87" name="Google Shape;187;p22"/>
            <p:cNvCxnSpPr/>
            <p:nvPr/>
          </p:nvCxnSpPr>
          <p:spPr>
            <a:xfrm>
              <a:off x="9929675" y="2031075"/>
              <a:ext cx="40500" cy="11556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8" name="Google Shape;188;p22"/>
            <p:cNvSpPr txBox="1"/>
            <p:nvPr/>
          </p:nvSpPr>
          <p:spPr>
            <a:xfrm>
              <a:off x="9058350" y="977325"/>
              <a:ext cx="1542000" cy="827700"/>
            </a:xfrm>
            <a:prstGeom prst="rect">
              <a:avLst/>
            </a:prstGeom>
            <a:solidFill>
              <a:srgbClr val="00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6000000" dist="38100">
                <a:srgbClr val="000000">
                  <a:alpha val="4823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 b="0" i="0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22"/>
          <p:cNvGrpSpPr/>
          <p:nvPr/>
        </p:nvGrpSpPr>
        <p:grpSpPr>
          <a:xfrm>
            <a:off x="3089248" y="1739875"/>
            <a:ext cx="3567238" cy="2250174"/>
            <a:chOff x="1042234" y="446929"/>
            <a:chExt cx="4121116" cy="2465403"/>
          </a:xfrm>
        </p:grpSpPr>
        <p:sp>
          <p:nvSpPr>
            <p:cNvPr id="190" name="Google Shape;190;p22"/>
            <p:cNvSpPr/>
            <p:nvPr/>
          </p:nvSpPr>
          <p:spPr>
            <a:xfrm rot="10800000">
              <a:off x="1042234" y="1437532"/>
              <a:ext cx="3690000" cy="1474800"/>
            </a:xfrm>
            <a:prstGeom prst="curvedDownArrow">
              <a:avLst>
                <a:gd fmla="val 25000" name="adj1"/>
                <a:gd fmla="val 50000" name="adj2"/>
                <a:gd fmla="val 22408" name="adj3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2"/>
            <p:cNvSpPr txBox="1"/>
            <p:nvPr/>
          </p:nvSpPr>
          <p:spPr>
            <a:xfrm>
              <a:off x="1042250" y="446929"/>
              <a:ext cx="4121100" cy="7455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>
              <a:outerShdw blurRad="57150" rotWithShape="0" algn="bl" dir="6240000" dist="28575">
                <a:srgbClr val="000000">
                  <a:alpha val="48235"/>
                </a:srgbClr>
              </a:outerShdw>
            </a:effectLst>
          </p:spPr>
          <p:txBody>
            <a:bodyPr anchorCtr="0" anchor="ctr" bIns="91425" lIns="91425" spcFirstLastPara="1" rIns="91425" wrap="square" tIns="4572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300"/>
                <a:buFont typeface="Arial"/>
                <a:buNone/>
              </a:pPr>
              <a:r>
                <a:rPr b="1" i="0" lang="en-US" sz="3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          =        3</a:t>
              </a:r>
              <a:endParaRPr b="1" i="0" sz="3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22"/>
          <p:cNvSpPr txBox="1"/>
          <p:nvPr/>
        </p:nvSpPr>
        <p:spPr>
          <a:xfrm>
            <a:off x="776400" y="4212175"/>
            <a:ext cx="53196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Tahoma"/>
              <a:buChar char="●"/>
            </a:pPr>
            <a:r>
              <a:rPr lang="en-US" sz="3100">
                <a:latin typeface="Tahoma"/>
                <a:ea typeface="Tahoma"/>
                <a:cs typeface="Tahoma"/>
                <a:sym typeface="Tahoma"/>
              </a:rPr>
              <a:t>“a” in this case is the variable </a:t>
            </a:r>
            <a:endParaRPr sz="3100">
              <a:latin typeface="Tahoma"/>
              <a:ea typeface="Tahoma"/>
              <a:cs typeface="Tahoma"/>
              <a:sym typeface="Tahoma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Tahoma"/>
              <a:buChar char="●"/>
            </a:pPr>
            <a:r>
              <a:rPr lang="en-US" sz="3100">
                <a:latin typeface="Tahoma"/>
                <a:ea typeface="Tahoma"/>
                <a:cs typeface="Tahoma"/>
                <a:sym typeface="Tahoma"/>
              </a:rPr>
              <a:t>3 in this case is the value </a:t>
            </a:r>
            <a:endParaRPr sz="31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424025" y="134975"/>
            <a:ext cx="10956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Example - Area of rectangle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8" name="Google Shape;198;p23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199" name="Google Shape;199;p23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896300" y="1711100"/>
            <a:ext cx="89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624700" y="1819750"/>
            <a:ext cx="5471400" cy="172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ourier New"/>
                <a:ea typeface="Courier New"/>
                <a:cs typeface="Courier New"/>
                <a:sym typeface="Courier New"/>
              </a:rPr>
              <a:t>width = 3</a:t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ourier New"/>
                <a:ea typeface="Courier New"/>
                <a:cs typeface="Courier New"/>
                <a:sym typeface="Courier New"/>
              </a:rPr>
              <a:t>length = 2</a:t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ourier New"/>
                <a:ea typeface="Courier New"/>
                <a:cs typeface="Courier New"/>
                <a:sym typeface="Courier New"/>
              </a:rPr>
              <a:t>print(width)</a:t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624700" y="4707775"/>
            <a:ext cx="5471400" cy="133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ourier New"/>
                <a:ea typeface="Courier New"/>
                <a:cs typeface="Courier New"/>
                <a:sym typeface="Courier New"/>
              </a:rPr>
              <a:t>area = width * length</a:t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ourier New"/>
                <a:ea typeface="Courier New"/>
                <a:cs typeface="Courier New"/>
                <a:sym typeface="Courier New"/>
              </a:rPr>
              <a:t>print(area)</a:t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23"/>
          <p:cNvSpPr txBox="1"/>
          <p:nvPr>
            <p:ph idx="2" type="body"/>
          </p:nvPr>
        </p:nvSpPr>
        <p:spPr>
          <a:xfrm>
            <a:off x="551550" y="1136800"/>
            <a:ext cx="10244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500">
                <a:latin typeface="Tahoma"/>
                <a:ea typeface="Tahoma"/>
                <a:cs typeface="Tahoma"/>
                <a:sym typeface="Tahoma"/>
              </a:rPr>
              <a:t>What would the following code output?</a:t>
            </a:r>
            <a:endParaRPr sz="2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4" name="Google Shape;204;p23"/>
          <p:cNvSpPr txBox="1"/>
          <p:nvPr>
            <p:ph idx="2" type="body"/>
          </p:nvPr>
        </p:nvSpPr>
        <p:spPr>
          <a:xfrm>
            <a:off x="624700" y="3724263"/>
            <a:ext cx="10244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500">
                <a:latin typeface="Tahoma"/>
                <a:ea typeface="Tahoma"/>
                <a:cs typeface="Tahoma"/>
                <a:sym typeface="Tahoma"/>
              </a:rPr>
              <a:t>You can also do arithmetic with variables. What would the following code output?</a:t>
            </a:r>
            <a:endParaRPr sz="25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/>
        </p:nvSpPr>
        <p:spPr>
          <a:xfrm>
            <a:off x="488875" y="4777200"/>
            <a:ext cx="685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Note that						is the same as </a:t>
            </a:r>
            <a:r>
              <a:rPr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</p:txBody>
      </p:sp>
      <p:sp>
        <p:nvSpPr>
          <p:cNvPr id="210" name="Google Shape;210;p24"/>
          <p:cNvSpPr txBox="1"/>
          <p:nvPr>
            <p:ph type="title"/>
          </p:nvPr>
        </p:nvSpPr>
        <p:spPr>
          <a:xfrm>
            <a:off x="80525" y="93950"/>
            <a:ext cx="89367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>
                <a:latin typeface="Tahoma"/>
                <a:ea typeface="Tahoma"/>
                <a:cs typeface="Tahoma"/>
                <a:sym typeface="Tahoma"/>
              </a:rPr>
              <a:t>Assignment Statements - Challenge</a:t>
            </a:r>
            <a:endParaRPr sz="3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1" name="Google Shape;211;p24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212" name="Google Shape;212;p24"/>
          <p:cNvSpPr txBox="1"/>
          <p:nvPr/>
        </p:nvSpPr>
        <p:spPr>
          <a:xfrm>
            <a:off x="5057100" y="1520975"/>
            <a:ext cx="2077800" cy="15699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Tahoma"/>
                <a:ea typeface="Tahoma"/>
                <a:cs typeface="Tahoma"/>
                <a:sym typeface="Tahoma"/>
              </a:rPr>
              <a:t>a = 1</a:t>
            </a:r>
            <a:endParaRPr b="1" sz="30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Tahoma"/>
                <a:ea typeface="Tahoma"/>
                <a:cs typeface="Tahoma"/>
                <a:sym typeface="Tahoma"/>
              </a:rPr>
              <a:t>a = a + 3</a:t>
            </a:r>
            <a:endParaRPr b="1"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3" name="Google Shape;213;p24"/>
          <p:cNvSpPr txBox="1"/>
          <p:nvPr>
            <p:ph idx="2" type="body"/>
          </p:nvPr>
        </p:nvSpPr>
        <p:spPr>
          <a:xfrm>
            <a:off x="325925" y="3609213"/>
            <a:ext cx="10244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>
                <a:latin typeface="Tahoma"/>
                <a:ea typeface="Tahoma"/>
                <a:cs typeface="Tahoma"/>
                <a:sym typeface="Tahoma"/>
              </a:rPr>
              <a:t>What value does the variable ‘a’ have?</a:t>
            </a:r>
            <a:endParaRPr sz="2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2208275" y="4754700"/>
            <a:ext cx="2077800" cy="6465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Tahoma"/>
                <a:ea typeface="Tahoma"/>
                <a:cs typeface="Tahoma"/>
                <a:sym typeface="Tahoma"/>
              </a:rPr>
              <a:t>a = a + 3</a:t>
            </a:r>
            <a:endParaRPr b="1"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7346875" y="4761750"/>
            <a:ext cx="2077800" cy="6465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Tahoma"/>
                <a:ea typeface="Tahoma"/>
                <a:cs typeface="Tahoma"/>
                <a:sym typeface="Tahoma"/>
              </a:rPr>
              <a:t>a +=3</a:t>
            </a:r>
            <a:endParaRPr b="1"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80525" y="93950"/>
            <a:ext cx="89367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>
                <a:latin typeface="Tahoma"/>
                <a:ea typeface="Tahoma"/>
                <a:cs typeface="Tahoma"/>
                <a:sym typeface="Tahoma"/>
              </a:rPr>
              <a:t>Assignment Statements - Challenge</a:t>
            </a:r>
            <a:endParaRPr sz="3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1" name="Google Shape;221;p25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222" name="Google Shape;222;p25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4577700" y="1273150"/>
            <a:ext cx="3036600" cy="20319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Tahoma"/>
                <a:ea typeface="Tahoma"/>
                <a:cs typeface="Tahoma"/>
                <a:sym typeface="Tahoma"/>
              </a:rPr>
              <a:t>a = 1</a:t>
            </a:r>
            <a:endParaRPr b="1" sz="30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Tahoma"/>
                <a:ea typeface="Tahoma"/>
                <a:cs typeface="Tahoma"/>
                <a:sym typeface="Tahoma"/>
              </a:rPr>
              <a:t>b = 2</a:t>
            </a:r>
            <a:endParaRPr b="1" sz="30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Tahoma"/>
                <a:ea typeface="Tahoma"/>
                <a:cs typeface="Tahoma"/>
                <a:sym typeface="Tahoma"/>
              </a:rPr>
              <a:t>a = a + 2*b</a:t>
            </a:r>
            <a:endParaRPr b="1"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4" name="Google Shape;224;p25"/>
          <p:cNvSpPr txBox="1"/>
          <p:nvPr>
            <p:ph idx="2" type="body"/>
          </p:nvPr>
        </p:nvSpPr>
        <p:spPr>
          <a:xfrm>
            <a:off x="325925" y="3609213"/>
            <a:ext cx="10244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>
                <a:latin typeface="Tahoma"/>
                <a:ea typeface="Tahoma"/>
                <a:cs typeface="Tahoma"/>
                <a:sym typeface="Tahoma"/>
              </a:rPr>
              <a:t>What value does the variable ‘a’ have?</a:t>
            </a:r>
            <a:endParaRPr sz="2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609600" y="353075"/>
            <a:ext cx="7176300" cy="573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notebook </a:t>
            </a:r>
            <a:r>
              <a:rPr i="1" lang="en-US"/>
              <a:t>00_intro_to_python, </a:t>
            </a:r>
            <a:r>
              <a:rPr lang="en-US"/>
              <a:t>complete the following section: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2.3 -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you are done, complete the Exit Ticket!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you are done early, you can work on the Challenge (coding a game)</a:t>
            </a:r>
            <a:endParaRPr/>
          </a:p>
        </p:txBody>
      </p:sp>
      <p:sp>
        <p:nvSpPr>
          <p:cNvPr id="231" name="Google Shape;231;p26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700" y="2948275"/>
            <a:ext cx="3053024" cy="32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681100" y="443550"/>
            <a:ext cx="57081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We will be using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454150" y="1915800"/>
            <a:ext cx="10934700" cy="340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Python is an object-oriented programming language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ahoma"/>
              <a:buChar char="○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User friendly: Easier to read, write, and maintain because the programmer uses simple syntax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ahoma"/>
              <a:buChar char="○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Open-source (free for everyone!)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The most widely used data science programming language in the world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Used for web development, game development, data analysis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ython-Logo-PNG-Image - ISEES Technologies LLP" id="89" name="Google Shape;89;p13"/>
          <p:cNvPicPr preferRelativeResize="0"/>
          <p:nvPr/>
        </p:nvPicPr>
        <p:blipFill rotWithShape="1">
          <a:blip r:embed="rId3">
            <a:alphaModFix/>
          </a:blip>
          <a:srcRect b="0" l="24183" r="24317" t="0"/>
          <a:stretch/>
        </p:blipFill>
        <p:spPr>
          <a:xfrm>
            <a:off x="4480625" y="157800"/>
            <a:ext cx="1765850" cy="171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440800" y="432075"/>
            <a:ext cx="908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900"/>
              <a:t>We will be using Jupyter Notebooks</a:t>
            </a:r>
            <a:endParaRPr sz="2900"/>
          </a:p>
        </p:txBody>
      </p:sp>
      <p:sp>
        <p:nvSpPr>
          <p:cNvPr id="95" name="Google Shape;95;p14"/>
          <p:cNvSpPr txBox="1"/>
          <p:nvPr>
            <p:ph idx="2" type="body"/>
          </p:nvPr>
        </p:nvSpPr>
        <p:spPr>
          <a:xfrm>
            <a:off x="490975" y="1575075"/>
            <a:ext cx="7097400" cy="42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ahoma"/>
              <a:buChar char="●"/>
            </a:pPr>
            <a:r>
              <a:rPr lang="en-US" sz="2600">
                <a:latin typeface="Tahoma"/>
                <a:ea typeface="Tahoma"/>
                <a:cs typeface="Tahoma"/>
                <a:sym typeface="Tahoma"/>
              </a:rPr>
              <a:t>Web-based </a:t>
            </a:r>
            <a:r>
              <a:rPr lang="en-US" sz="2600">
                <a:latin typeface="Tahoma"/>
                <a:ea typeface="Tahoma"/>
                <a:cs typeface="Tahoma"/>
                <a:sym typeface="Tahoma"/>
              </a:rPr>
              <a:t>interactive programming platform</a:t>
            </a:r>
            <a:endParaRPr sz="2600">
              <a:latin typeface="Tahoma"/>
              <a:ea typeface="Tahoma"/>
              <a:cs typeface="Tahoma"/>
              <a:sym typeface="Tahoma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ahoma"/>
              <a:buChar char="●"/>
            </a:pPr>
            <a:r>
              <a:rPr lang="en-US" sz="2600">
                <a:latin typeface="Tahoma"/>
                <a:ea typeface="Tahoma"/>
                <a:cs typeface="Tahoma"/>
                <a:sym typeface="Tahoma"/>
              </a:rPr>
              <a:t>Combine Python code and Markdown text in a notebook</a:t>
            </a:r>
            <a:endParaRPr sz="2600">
              <a:latin typeface="Tahoma"/>
              <a:ea typeface="Tahoma"/>
              <a:cs typeface="Tahoma"/>
              <a:sym typeface="Tahoma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ahoma"/>
              <a:buChar char="●"/>
            </a:pPr>
            <a:r>
              <a:rPr lang="en-US" sz="2600">
                <a:latin typeface="Tahoma"/>
                <a:ea typeface="Tahoma"/>
                <a:cs typeface="Tahoma"/>
                <a:sym typeface="Tahoma"/>
              </a:rPr>
              <a:t>It is an acronym for Julia, Python and R programming languages, which the notebooks support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6" name="Google Shape;96;p14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5648050" y="6480850"/>
            <a:ext cx="52605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https://jupyter-notebook.readthedocs.io/en/stable/index.html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14"/>
          <p:cNvGrpSpPr/>
          <p:nvPr/>
        </p:nvGrpSpPr>
        <p:grpSpPr>
          <a:xfrm>
            <a:off x="7754829" y="4004510"/>
            <a:ext cx="3448884" cy="2217454"/>
            <a:chOff x="10452069" y="5108983"/>
            <a:chExt cx="1625682" cy="1101348"/>
          </a:xfrm>
        </p:grpSpPr>
        <p:sp>
          <p:nvSpPr>
            <p:cNvPr id="100" name="Google Shape;100;p14"/>
            <p:cNvSpPr/>
            <p:nvPr/>
          </p:nvSpPr>
          <p:spPr>
            <a:xfrm>
              <a:off x="10452069" y="5108983"/>
              <a:ext cx="1625682" cy="1101348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1" name="Google Shape;101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128686" y="5695321"/>
              <a:ext cx="497060" cy="3265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5914" y="5190681"/>
              <a:ext cx="497060" cy="4213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41674" y="5286256"/>
              <a:ext cx="568696" cy="3257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4" name="Google Shape;104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50000" y="432075"/>
            <a:ext cx="2858550" cy="33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845375" y="162000"/>
            <a:ext cx="90876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Comment</a:t>
            </a:r>
            <a:endParaRPr/>
          </a:p>
        </p:txBody>
      </p:sp>
      <p:sp>
        <p:nvSpPr>
          <p:cNvPr id="110" name="Google Shape;110;p15"/>
          <p:cNvSpPr txBox="1"/>
          <p:nvPr>
            <p:ph idx="2" type="body"/>
          </p:nvPr>
        </p:nvSpPr>
        <p:spPr>
          <a:xfrm>
            <a:off x="729950" y="876950"/>
            <a:ext cx="10462800" cy="21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A remark made by the programmer explaining their code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Begins with the hash (#) symbol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Does </a:t>
            </a:r>
            <a:r>
              <a:rPr b="1" lang="en-US" sz="2400">
                <a:latin typeface="Tahoma"/>
                <a:ea typeface="Tahoma"/>
                <a:cs typeface="Tahoma"/>
                <a:sym typeface="Tahoma"/>
              </a:rPr>
              <a:t>not</a:t>
            </a: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 affect the code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1" name="Google Shape;111;p15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112" name="Google Shape;112;p15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425" y="3027959"/>
            <a:ext cx="10238825" cy="14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1556500" y="-175875"/>
            <a:ext cx="90876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Arithmetic Operators</a:t>
            </a:r>
            <a:endParaRPr/>
          </a:p>
        </p:txBody>
      </p:sp>
      <p:sp>
        <p:nvSpPr>
          <p:cNvPr id="119" name="Google Shape;119;p16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1" name="Google Shape;121;p16"/>
          <p:cNvGraphicFramePr/>
          <p:nvPr/>
        </p:nvGraphicFramePr>
        <p:xfrm>
          <a:off x="93625" y="71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{05B9045E-E384-417F-86F2-B7F6C75DE0EA}</a:tableStyleId>
              </a:tblPr>
              <a:tblGrid>
                <a:gridCol w="2092025"/>
                <a:gridCol w="2092025"/>
                <a:gridCol w="2092025"/>
              </a:tblGrid>
              <a:tr h="74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rgbClr val="0000FF"/>
                          </a:solidFill>
                          <a:highlight>
                            <a:srgbClr val="00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Operator</a:t>
                      </a:r>
                      <a:endParaRPr b="1" sz="1900" u="none" cap="none" strike="noStrike">
                        <a:solidFill>
                          <a:srgbClr val="0000FF"/>
                        </a:solidFill>
                        <a:highlight>
                          <a:srgbClr val="00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152400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rgbClr val="0000FF"/>
                          </a:solidFill>
                          <a:highlight>
                            <a:srgbClr val="00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Name</a:t>
                      </a:r>
                      <a:endParaRPr b="1" sz="1900" u="none" cap="none" strike="noStrike">
                        <a:solidFill>
                          <a:srgbClr val="0000FF"/>
                        </a:solidFill>
                        <a:highlight>
                          <a:srgbClr val="00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rgbClr val="0000FF"/>
                          </a:solidFill>
                          <a:highlight>
                            <a:srgbClr val="00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Example</a:t>
                      </a:r>
                      <a:endParaRPr b="1" sz="1900" u="none" cap="none" strike="noStrike">
                        <a:solidFill>
                          <a:srgbClr val="0000FF"/>
                        </a:solidFill>
                        <a:highlight>
                          <a:srgbClr val="00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669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152400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Addition</a:t>
                      </a:r>
                      <a:endParaRPr b="1" sz="1200" u="none" cap="none" strike="noStrike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 + y</a:t>
                      </a:r>
                      <a:endParaRPr b="1" sz="1200" u="none" cap="none" strike="noStrike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69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152400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Subtraction</a:t>
                      </a:r>
                      <a:endParaRPr b="1" sz="1200" u="none" cap="none" strike="noStrike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 - y</a:t>
                      </a:r>
                      <a:endParaRPr b="1" sz="1200" u="none" cap="none" strike="noStrike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69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152400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Multiplication</a:t>
                      </a:r>
                      <a:endParaRPr b="1" sz="1200" u="none" cap="none" strike="noStrike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 * y</a:t>
                      </a:r>
                      <a:endParaRPr b="1" sz="1200" u="none" cap="none" strike="noStrike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69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152400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Division</a:t>
                      </a:r>
                      <a:endParaRPr b="1" sz="1200" u="none" cap="none" strike="noStrike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 / y</a:t>
                      </a:r>
                      <a:endParaRPr b="1" sz="1200" u="none" cap="none" strike="noStrike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69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152400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Modulus</a:t>
                      </a:r>
                      <a:endParaRPr b="1" sz="1200" u="none" cap="none" strike="noStrike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 % y</a:t>
                      </a:r>
                      <a:endParaRPr b="1" sz="1200" u="none" cap="none" strike="noStrike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69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152400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Exponentiation</a:t>
                      </a:r>
                      <a:endParaRPr b="1" sz="1200" u="none" cap="none" strike="noStrike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 ** y</a:t>
                      </a:r>
                      <a:endParaRPr b="1" sz="1200" u="none" cap="none" strike="noStrike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69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152400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Floor division</a:t>
                      </a:r>
                      <a:endParaRPr b="1" sz="1200" u="none" cap="none" strike="noStrike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x // y</a:t>
                      </a:r>
                      <a:endParaRPr b="1" sz="1200" u="none" cap="none" strike="noStrike">
                        <a:solidFill>
                          <a:srgbClr val="0000FF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22" name="Google Shape;122;p16"/>
          <p:cNvGrpSpPr/>
          <p:nvPr/>
        </p:nvGrpSpPr>
        <p:grpSpPr>
          <a:xfrm>
            <a:off x="652651" y="1458017"/>
            <a:ext cx="904490" cy="4565169"/>
            <a:chOff x="3872525" y="1751525"/>
            <a:chExt cx="805853" cy="4767801"/>
          </a:xfrm>
        </p:grpSpPr>
        <p:pic>
          <p:nvPicPr>
            <p:cNvPr id="123" name="Google Shape;123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72525" y="1751525"/>
              <a:ext cx="766799" cy="766799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4" name="Google Shape;124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43645" y="3296031"/>
              <a:ext cx="538651" cy="538651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5" name="Google Shape;125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42600" y="4775594"/>
              <a:ext cx="426651" cy="386632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6" name="Google Shape;126;p16"/>
            <p:cNvPicPr preferRelativeResize="0"/>
            <p:nvPr/>
          </p:nvPicPr>
          <p:blipFill rotWithShape="1">
            <a:blip r:embed="rId6">
              <a:alphaModFix/>
            </a:blip>
            <a:srcRect b="39713" l="19644" r="19253" t="8427"/>
            <a:stretch/>
          </p:blipFill>
          <p:spPr>
            <a:xfrm rot="4999951">
              <a:off x="3968888" y="3983443"/>
              <a:ext cx="488173" cy="416638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7" name="Google Shape;127;p16"/>
            <p:cNvPicPr preferRelativeResize="0"/>
            <p:nvPr/>
          </p:nvPicPr>
          <p:blipFill rotWithShape="1">
            <a:blip r:embed="rId7">
              <a:alphaModFix/>
            </a:blip>
            <a:srcRect b="0" l="0" r="0" t="43899"/>
            <a:stretch/>
          </p:blipFill>
          <p:spPr>
            <a:xfrm>
              <a:off x="4042600" y="2721825"/>
              <a:ext cx="426650" cy="2048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8" name="Google Shape;128;p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130850" y="6031200"/>
              <a:ext cx="426658" cy="488126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9" name="Google Shape;129;p1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009978" y="5426329"/>
              <a:ext cx="668400" cy="340758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130" name="Google Shape;130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52549" y="716625"/>
            <a:ext cx="4759272" cy="54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title"/>
          </p:nvPr>
        </p:nvSpPr>
        <p:spPr>
          <a:xfrm>
            <a:off x="313700" y="144000"/>
            <a:ext cx="908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Numeric Data Types: Integer vs. Float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6" name="Google Shape;136;p17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graphicFrame>
        <p:nvGraphicFramePr>
          <p:cNvPr id="137" name="Google Shape;137;p17"/>
          <p:cNvGraphicFramePr/>
          <p:nvPr/>
        </p:nvGraphicFramePr>
        <p:xfrm>
          <a:off x="2856138" y="142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{05B9045E-E384-417F-86F2-B7F6C75DE0EA}</a:tableStyleId>
              </a:tblPr>
              <a:tblGrid>
                <a:gridCol w="3101500"/>
                <a:gridCol w="3260425"/>
              </a:tblGrid>
              <a:tr h="1031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b="1" lang="en-US" sz="3100" u="none" cap="none" strike="noStrike">
                          <a:solidFill>
                            <a:schemeClr val="accent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Integer</a:t>
                      </a:r>
                      <a:endParaRPr b="1" sz="3100" u="none" cap="none" strike="noStrike">
                        <a:solidFill>
                          <a:schemeClr val="accent2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b="1" lang="en-US" sz="3100">
                          <a:solidFill>
                            <a:schemeClr val="accen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(int)</a:t>
                      </a:r>
                      <a:endParaRPr b="1" sz="3100">
                        <a:solidFill>
                          <a:schemeClr val="accent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b="1" lang="en-US" sz="3100" u="none" cap="none" strike="noStrike">
                          <a:solidFill>
                            <a:schemeClr val="accent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Float</a:t>
                      </a:r>
                      <a:endParaRPr b="1" sz="3100" u="none" cap="none" strike="noStrike">
                        <a:solidFill>
                          <a:schemeClr val="accent2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100"/>
                        <a:buFont typeface="Arial"/>
                        <a:buNone/>
                      </a:pPr>
                      <a:r>
                        <a:rPr b="1" lang="en-US" sz="3100">
                          <a:solidFill>
                            <a:schemeClr val="accen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(float)</a:t>
                      </a:r>
                      <a:endParaRPr b="1" sz="3100">
                        <a:solidFill>
                          <a:schemeClr val="accent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30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>
                          <a:solidFill>
                            <a:schemeClr val="accent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3, 45, 67</a:t>
                      </a:r>
                      <a:endParaRPr b="1" sz="2000" u="none" cap="none" strike="noStrike">
                        <a:solidFill>
                          <a:schemeClr val="accent2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accent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3.0</a:t>
                      </a:r>
                      <a:r>
                        <a:rPr b="1" lang="en-US" sz="3000" u="none" cap="none" strike="noStrike">
                          <a:solidFill>
                            <a:schemeClr val="accent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, </a:t>
                      </a:r>
                      <a:r>
                        <a:rPr b="1" lang="en-US" sz="3000">
                          <a:solidFill>
                            <a:schemeClr val="accent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4.1</a:t>
                      </a:r>
                      <a:r>
                        <a:rPr b="1" lang="en-US" sz="3000" u="none" cap="none" strike="noStrike">
                          <a:solidFill>
                            <a:schemeClr val="accent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, 5.8</a:t>
                      </a:r>
                      <a:endParaRPr b="1" sz="2000" u="none" cap="none" strike="noStrike">
                        <a:solidFill>
                          <a:schemeClr val="accent2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8" name="Google Shape;138;p17"/>
          <p:cNvSpPr txBox="1"/>
          <p:nvPr/>
        </p:nvSpPr>
        <p:spPr>
          <a:xfrm>
            <a:off x="1691025" y="4191150"/>
            <a:ext cx="83478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ahoma"/>
              <a:buChar char="●"/>
            </a:pP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Integers are whole numbers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ahoma"/>
              <a:buChar char="●"/>
            </a:pP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Floats contain a decimal point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You can </a:t>
            </a: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convert</a:t>
            </a: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 from </a:t>
            </a: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 float to an integer using floor division (//) which will always round </a:t>
            </a:r>
            <a:r>
              <a:rPr b="1" lang="en-US" sz="2000">
                <a:latin typeface="Tahoma"/>
                <a:ea typeface="Tahoma"/>
                <a:cs typeface="Tahoma"/>
                <a:sym typeface="Tahoma"/>
              </a:rPr>
              <a:t>down</a:t>
            </a:r>
            <a:endParaRPr b="1" sz="2000"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ahoma"/>
              <a:buChar char="●"/>
            </a:pP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Ex. 3/2 = 1.5, 3//2 = 1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ahoma"/>
              <a:buChar char="●"/>
            </a:pP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Ex. 4//5 = 0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512350" y="260350"/>
            <a:ext cx="908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String (str)</a:t>
            </a:r>
            <a:endParaRPr/>
          </a:p>
        </p:txBody>
      </p: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532225" y="1100350"/>
            <a:ext cx="7569300" cy="4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Sequence of characters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Holds textual data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Encapsulated in quotation marks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ahoma"/>
              <a:buChar char="–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Either single (‘’) or </a:t>
            </a: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double</a:t>
            </a: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 (“”)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ahoma"/>
              <a:buChar char="–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Ex. “Science”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Anything inside quotation </a:t>
            </a: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marks</a:t>
            </a: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 will be read as a string, not anything else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ahoma"/>
              <a:buChar char="–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For example: “2” in quotes is not the number 2, it is the character/symbol “2”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0950" y="1555750"/>
            <a:ext cx="3358651" cy="335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649775" y="260350"/>
            <a:ext cx="910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>
                <a:latin typeface="Tahoma"/>
                <a:ea typeface="Tahoma"/>
                <a:cs typeface="Tahoma"/>
                <a:sym typeface="Tahoma"/>
              </a:rPr>
              <a:t>Type() Function and Type Conversion</a:t>
            </a:r>
            <a:endParaRPr sz="3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3" name="Google Shape;153;p19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649800" y="1403350"/>
            <a:ext cx="4845300" cy="45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2600"/>
              <a:buFont typeface="Tahoma"/>
              <a:buChar char="●"/>
            </a:pPr>
            <a:r>
              <a:rPr lang="en-US" sz="2600">
                <a:latin typeface="Tahoma"/>
                <a:ea typeface="Tahoma"/>
                <a:cs typeface="Tahoma"/>
                <a:sym typeface="Tahoma"/>
              </a:rPr>
              <a:t>The type() function displays the type of the object passed into it.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2600"/>
              <a:buFont typeface="Tahoma"/>
              <a:buChar char="●"/>
            </a:pPr>
            <a:r>
              <a:rPr lang="en-US" sz="2600">
                <a:latin typeface="Tahoma"/>
                <a:ea typeface="Tahoma"/>
                <a:cs typeface="Tahoma"/>
                <a:sym typeface="Tahoma"/>
              </a:rPr>
              <a:t>T</a:t>
            </a:r>
            <a:r>
              <a:rPr lang="en-US" sz="2600">
                <a:latin typeface="Tahoma"/>
                <a:ea typeface="Tahoma"/>
                <a:cs typeface="Tahoma"/>
                <a:sym typeface="Tahoma"/>
              </a:rPr>
              <a:t>ype conversion/casting is a conversion from one type to another.</a:t>
            </a:r>
            <a:endParaRPr sz="2600">
              <a:latin typeface="Tahoma"/>
              <a:ea typeface="Tahoma"/>
              <a:cs typeface="Tahoma"/>
              <a:sym typeface="Tahoma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2600"/>
              <a:buFont typeface="Tahoma"/>
              <a:buChar char="●"/>
            </a:pPr>
            <a:r>
              <a:rPr lang="en-US" sz="2600">
                <a:latin typeface="Tahoma"/>
                <a:ea typeface="Tahoma"/>
                <a:cs typeface="Tahoma"/>
                <a:sym typeface="Tahoma"/>
              </a:rPr>
              <a:t>int(“2”) → 2 </a:t>
            </a:r>
            <a:endParaRPr sz="2600">
              <a:latin typeface="Tahoma"/>
              <a:ea typeface="Tahoma"/>
              <a:cs typeface="Tahoma"/>
              <a:sym typeface="Tahoma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2600"/>
              <a:buFont typeface="Tahoma"/>
              <a:buChar char="●"/>
            </a:pPr>
            <a:r>
              <a:rPr lang="en-US" sz="2600">
                <a:latin typeface="Tahoma"/>
                <a:ea typeface="Tahoma"/>
                <a:cs typeface="Tahoma"/>
                <a:sym typeface="Tahoma"/>
              </a:rPr>
              <a:t>str(2) → “2”</a:t>
            </a:r>
            <a:endParaRPr sz="26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56" name="Google Shape;156;p19"/>
          <p:cNvGrpSpPr/>
          <p:nvPr/>
        </p:nvGrpSpPr>
        <p:grpSpPr>
          <a:xfrm>
            <a:off x="6281325" y="2370651"/>
            <a:ext cx="4563200" cy="1896699"/>
            <a:chOff x="7420200" y="2296376"/>
            <a:chExt cx="4563200" cy="1896699"/>
          </a:xfrm>
        </p:grpSpPr>
        <p:pic>
          <p:nvPicPr>
            <p:cNvPr id="157" name="Google Shape;157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20200" y="2357100"/>
              <a:ext cx="4563200" cy="1835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19"/>
            <p:cNvSpPr txBox="1"/>
            <p:nvPr/>
          </p:nvSpPr>
          <p:spPr>
            <a:xfrm>
              <a:off x="7513375" y="2296376"/>
              <a:ext cx="1267200" cy="1836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b="1" i="0" lang="en-US" sz="44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int</a:t>
              </a:r>
              <a:endParaRPr b="1" i="0" sz="4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9"/>
            <p:cNvSpPr txBox="1"/>
            <p:nvPr/>
          </p:nvSpPr>
          <p:spPr>
            <a:xfrm>
              <a:off x="10610250" y="2296376"/>
              <a:ext cx="1267200" cy="1836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b="1" i="0" lang="en-US" sz="44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str</a:t>
              </a:r>
              <a:endParaRPr b="1" i="0" sz="4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609600" y="1388725"/>
            <a:ext cx="10972800" cy="2222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notebook </a:t>
            </a:r>
            <a:r>
              <a:rPr i="1" lang="en-US"/>
              <a:t>00_intro_to_python, </a:t>
            </a:r>
            <a:r>
              <a:rPr lang="en-US"/>
              <a:t>complete the following sections: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1.1 - Comments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1.2 - Adding and Deleting Cells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2.1 - Python for simple arithmetic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2.2 - Python for textual data</a:t>
            </a:r>
            <a:endParaRPr/>
          </a:p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700" y="2948275"/>
            <a:ext cx="3053024" cy="32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BNL_Template_102416">
  <a:themeElements>
    <a:clrScheme name="2020 LBNL Color Theme">
      <a:dk1>
        <a:srgbClr val="00303C"/>
      </a:dk1>
      <a:lt1>
        <a:srgbClr val="FFFFFF"/>
      </a:lt1>
      <a:dk2>
        <a:srgbClr val="00303B"/>
      </a:dk2>
      <a:lt2>
        <a:srgbClr val="B1B3B3"/>
      </a:lt2>
      <a:accent1>
        <a:srgbClr val="007681"/>
      </a:accent1>
      <a:accent2>
        <a:srgbClr val="4198B5"/>
      </a:accent2>
      <a:accent3>
        <a:srgbClr val="D57800"/>
      </a:accent3>
      <a:accent4>
        <a:srgbClr val="74AA50"/>
      </a:accent4>
      <a:accent5>
        <a:srgbClr val="EAAA00"/>
      </a:accent5>
      <a:accent6>
        <a:srgbClr val="E04E38"/>
      </a:accent6>
      <a:hlink>
        <a:srgbClr val="0055D1"/>
      </a:hlink>
      <a:folHlink>
        <a:srgbClr val="6633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